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9929800" cy="67976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 roundtripDataSignature="AMtx7mjJ8+ydNlIFxzCGxdmPt6I9GwqR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customschemas.google.com/relationships/presentationmetadata" Target="meta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4302919" cy="34106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624596" y="1"/>
            <a:ext cx="4302919" cy="341064"/>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456612"/>
            <a:ext cx="4302919" cy="34106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992982" y="3271381"/>
            <a:ext cx="7943850" cy="267658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992982" y="3271381"/>
            <a:ext cx="7943850" cy="267658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992982" y="3271381"/>
            <a:ext cx="7943850" cy="267658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992982" y="3271381"/>
            <a:ext cx="7943850" cy="267658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6: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6:notes"/>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992982" y="3271381"/>
            <a:ext cx="7943850" cy="267658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p:nvPr>
            <p:ph idx="2" type="sldImg"/>
          </p:nvPr>
        </p:nvSpPr>
        <p:spPr>
          <a:xfrm>
            <a:off x="2925763" y="849313"/>
            <a:ext cx="4078287"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8:notes"/>
          <p:cNvSpPr txBox="1"/>
          <p:nvPr>
            <p:ph idx="1" type="body"/>
          </p:nvPr>
        </p:nvSpPr>
        <p:spPr>
          <a:xfrm>
            <a:off x="992982" y="3271381"/>
            <a:ext cx="7943850" cy="267658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8:notes"/>
          <p:cNvSpPr txBox="1"/>
          <p:nvPr>
            <p:ph idx="12" type="sldNum"/>
          </p:nvPr>
        </p:nvSpPr>
        <p:spPr>
          <a:xfrm>
            <a:off x="5624596" y="6456612"/>
            <a:ext cx="4302919" cy="34106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8"/>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3063" y="2235947"/>
            <a:ext cx="12191999" cy="1907834"/>
          </a:xfrm>
          <a:prstGeom prst="rect">
            <a:avLst/>
          </a:prstGeom>
          <a:solidFill>
            <a:srgbClr val="2F5496"/>
          </a:soli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400"/>
              <a:buFont typeface="Twentieth Century"/>
              <a:buNone/>
            </a:pPr>
            <a:r>
              <a:rPr b="1" lang="en-US" sz="4400">
                <a:solidFill>
                  <a:schemeClr val="lt1"/>
                </a:solidFill>
                <a:latin typeface="Twentieth Century"/>
                <a:ea typeface="Twentieth Century"/>
                <a:cs typeface="Twentieth Century"/>
                <a:sym typeface="Twentieth Century"/>
              </a:rPr>
              <a:t>Deep Learning-Based Radio Signal Classification</a:t>
            </a:r>
            <a:endParaRPr b="1" sz="4400">
              <a:solidFill>
                <a:schemeClr val="lt1"/>
              </a:solidFill>
              <a:latin typeface="Twentieth Century"/>
              <a:ea typeface="Twentieth Century"/>
              <a:cs typeface="Twentieth Century"/>
              <a:sym typeface="Twentieth Century"/>
            </a:endParaRPr>
          </a:p>
        </p:txBody>
      </p:sp>
      <p:sp>
        <p:nvSpPr>
          <p:cNvPr id="90" name="Google Shape;90;p1"/>
          <p:cNvSpPr txBox="1"/>
          <p:nvPr>
            <p:ph idx="1" type="subTitle"/>
          </p:nvPr>
        </p:nvSpPr>
        <p:spPr>
          <a:xfrm>
            <a:off x="4474779" y="5292000"/>
            <a:ext cx="7332778" cy="105003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None/>
            </a:pPr>
            <a:r>
              <a:rPr b="1" i="1" lang="en-US" sz="2800">
                <a:latin typeface="Twentieth Century"/>
                <a:ea typeface="Twentieth Century"/>
                <a:cs typeface="Twentieth Century"/>
                <a:sym typeface="Twentieth Century"/>
              </a:rPr>
              <a:t>M Farhan Tandia (0860814), </a:t>
            </a:r>
            <a:endParaRPr b="1" i="1" sz="2800">
              <a:latin typeface="Twentieth Century"/>
              <a:ea typeface="Twentieth Century"/>
              <a:cs typeface="Twentieth Century"/>
              <a:sym typeface="Twentieth Century"/>
            </a:endParaRPr>
          </a:p>
          <a:p>
            <a:pPr indent="0" lvl="0" marL="0" rtl="0" algn="ctr">
              <a:lnSpc>
                <a:spcPct val="100000"/>
              </a:lnSpc>
              <a:spcBef>
                <a:spcPts val="0"/>
              </a:spcBef>
              <a:spcAft>
                <a:spcPts val="0"/>
              </a:spcAft>
              <a:buClr>
                <a:schemeClr val="dk1"/>
              </a:buClr>
              <a:buSzPts val="2800"/>
              <a:buNone/>
            </a:pPr>
            <a:r>
              <a:rPr b="1" i="1" lang="en-US" sz="2800">
                <a:latin typeface="Twentieth Century"/>
                <a:ea typeface="Twentieth Century"/>
                <a:cs typeface="Twentieth Century"/>
                <a:sym typeface="Twentieth Century"/>
              </a:rPr>
              <a:t>Ivan Surya H (0860812)  -  3</a:t>
            </a:r>
            <a:endParaRPr/>
          </a:p>
          <a:p>
            <a:pPr indent="0" lvl="0" marL="0" rtl="0" algn="ctr">
              <a:lnSpc>
                <a:spcPct val="100000"/>
              </a:lnSpc>
              <a:spcBef>
                <a:spcPts val="200"/>
              </a:spcBef>
              <a:spcAft>
                <a:spcPts val="0"/>
              </a:spcAft>
              <a:buClr>
                <a:schemeClr val="dk1"/>
              </a:buClr>
              <a:buSzPts val="2200"/>
              <a:buNone/>
            </a:pPr>
            <a:r>
              <a:rPr i="1" lang="en-US" sz="2200">
                <a:latin typeface="Twentieth Century"/>
                <a:ea typeface="Twentieth Century"/>
                <a:cs typeface="Twentieth Century"/>
                <a:sym typeface="Twentieth Century"/>
              </a:rPr>
              <a:t>National Chiao Tung University, Taiwan</a:t>
            </a:r>
            <a:endParaRPr/>
          </a:p>
        </p:txBody>
      </p:sp>
      <p:sp>
        <p:nvSpPr>
          <p:cNvPr id="91" name="Google Shape;91;p1"/>
          <p:cNvSpPr txBox="1"/>
          <p:nvPr/>
        </p:nvSpPr>
        <p:spPr>
          <a:xfrm>
            <a:off x="177565" y="4851774"/>
            <a:ext cx="3994937" cy="1327084"/>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US" sz="3200" u="none" cap="none" strike="noStrike">
                <a:solidFill>
                  <a:schemeClr val="dk1"/>
                </a:solidFill>
                <a:latin typeface="Twentieth Century"/>
                <a:ea typeface="Twentieth Century"/>
                <a:cs typeface="Twentieth Century"/>
                <a:sym typeface="Twentieth Century"/>
              </a:rPr>
              <a:t>AI Wireless</a:t>
            </a:r>
            <a:endParaRPr/>
          </a:p>
        </p:txBody>
      </p:sp>
      <p:cxnSp>
        <p:nvCxnSpPr>
          <p:cNvPr id="92" name="Google Shape;92;p1"/>
          <p:cNvCxnSpPr/>
          <p:nvPr/>
        </p:nvCxnSpPr>
        <p:spPr>
          <a:xfrm>
            <a:off x="4541083" y="4594843"/>
            <a:ext cx="0" cy="1515292"/>
          </a:xfrm>
          <a:prstGeom prst="straightConnector1">
            <a:avLst/>
          </a:prstGeom>
          <a:noFill/>
          <a:ln cap="flat" cmpd="sng" w="73025">
            <a:solidFill>
              <a:srgbClr val="2E5497"/>
            </a:solidFill>
            <a:prstDash val="solid"/>
            <a:miter lim="800000"/>
            <a:headEnd len="sm" w="sm" type="none"/>
            <a:tailEnd len="sm" w="sm" type="none"/>
          </a:ln>
        </p:spPr>
      </p:cxnSp>
      <p:grpSp>
        <p:nvGrpSpPr>
          <p:cNvPr id="93" name="Google Shape;93;p1"/>
          <p:cNvGrpSpPr/>
          <p:nvPr/>
        </p:nvGrpSpPr>
        <p:grpSpPr>
          <a:xfrm>
            <a:off x="7310135" y="109673"/>
            <a:ext cx="2015410" cy="1926995"/>
            <a:chOff x="7774921" y="-85458"/>
            <a:chExt cx="1430652" cy="1427148"/>
          </a:xfrm>
        </p:grpSpPr>
        <p:pic>
          <p:nvPicPr>
            <p:cNvPr id="94" name="Google Shape;94;p1"/>
            <p:cNvPicPr preferRelativeResize="0"/>
            <p:nvPr/>
          </p:nvPicPr>
          <p:blipFill rotWithShape="1">
            <a:blip r:embed="rId3">
              <a:alphaModFix/>
            </a:blip>
            <a:srcRect b="0" l="0" r="0" t="0"/>
            <a:stretch/>
          </p:blipFill>
          <p:spPr>
            <a:xfrm>
              <a:off x="8016499" y="163492"/>
              <a:ext cx="1067158" cy="936104"/>
            </a:xfrm>
            <a:prstGeom prst="rect">
              <a:avLst/>
            </a:prstGeom>
            <a:noFill/>
            <a:ln>
              <a:noFill/>
            </a:ln>
          </p:spPr>
        </p:pic>
        <p:sp>
          <p:nvSpPr>
            <p:cNvPr id="95" name="Google Shape;95;p1"/>
            <p:cNvSpPr/>
            <p:nvPr/>
          </p:nvSpPr>
          <p:spPr>
            <a:xfrm rot="-7289925">
              <a:off x="7973349" y="105913"/>
              <a:ext cx="1033795" cy="1044406"/>
            </a:xfrm>
            <a:prstGeom prst="rect">
              <a:avLst/>
            </a:prstGeom>
          </p:spPr>
          <p:txBody>
            <a:bodyPr>
              <a:prstTxWarp prst="textPlain"/>
            </a:bodyPr>
            <a:lstStyle/>
            <a:p>
              <a:pPr lvl="0" algn="l"/>
              <a:r>
                <a:rPr b="1" i="0">
                  <a:ln>
                    <a:noFill/>
                  </a:ln>
                  <a:solidFill>
                    <a:srgbClr val="009972"/>
                  </a:solidFill>
                  <a:latin typeface="Verdana"/>
                </a:rPr>
                <a:t>Mobile Communications &amp; Cloud Computing  Lab.</a:t>
              </a:r>
            </a:p>
          </p:txBody>
        </p:sp>
      </p:grpSp>
      <p:pic>
        <p:nvPicPr>
          <p:cNvPr id="96" name="Google Shape;96;p1"/>
          <p:cNvPicPr preferRelativeResize="0"/>
          <p:nvPr/>
        </p:nvPicPr>
        <p:blipFill rotWithShape="1">
          <a:blip r:embed="rId4">
            <a:alphaModFix/>
          </a:blip>
          <a:srcRect b="0" l="0" r="0" t="0"/>
          <a:stretch/>
        </p:blipFill>
        <p:spPr>
          <a:xfrm>
            <a:off x="2717800" y="335976"/>
            <a:ext cx="4503421" cy="1503227"/>
          </a:xfrm>
          <a:prstGeom prst="rect">
            <a:avLst/>
          </a:prstGeom>
          <a:noFill/>
          <a:ln>
            <a:noFill/>
          </a:ln>
        </p:spPr>
      </p:pic>
      <p:sp>
        <p:nvSpPr>
          <p:cNvPr id="97" name="Google Shape;97;p1"/>
          <p:cNvSpPr txBox="1"/>
          <p:nvPr/>
        </p:nvSpPr>
        <p:spPr>
          <a:xfrm>
            <a:off x="6457441" y="4474837"/>
            <a:ext cx="336745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rgbClr val="FF0000"/>
                </a:solidFill>
                <a:latin typeface="Arial"/>
                <a:ea typeface="Arial"/>
                <a:cs typeface="Arial"/>
                <a:sym typeface="Arial"/>
              </a:rPr>
              <a:t>Proposal</a:t>
            </a:r>
            <a:endParaRPr b="1" i="0" sz="2800" u="none" cap="none" strike="noStrike">
              <a:solidFill>
                <a:srgbClr val="FF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 name="Google Shape;103;p2"/>
          <p:cNvSpPr/>
          <p:nvPr/>
        </p:nvSpPr>
        <p:spPr>
          <a:xfrm>
            <a:off x="592016" y="566954"/>
            <a:ext cx="10761784" cy="46935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cap="none" strike="noStrike">
                <a:solidFill>
                  <a:schemeClr val="dk1"/>
                </a:solidFill>
                <a:latin typeface="Arial"/>
                <a:ea typeface="Arial"/>
                <a:cs typeface="Arial"/>
                <a:sym typeface="Arial"/>
              </a:rPr>
              <a:t>How to write or select a good research proposal?</a:t>
            </a:r>
            <a:endParaRPr b="0" i="0" sz="3600" u="none" cap="none" strike="noStrike">
              <a:solidFill>
                <a:schemeClr val="dk1"/>
              </a:solidFill>
              <a:latin typeface="Arial"/>
              <a:ea typeface="Arial"/>
              <a:cs typeface="Arial"/>
              <a:sym typeface="Arial"/>
            </a:endParaRPr>
          </a:p>
          <a:p>
            <a:pPr indent="0" lvl="0" marL="0" marR="0" rtl="0" algn="l">
              <a:spcBef>
                <a:spcPts val="600"/>
              </a:spcBef>
              <a:spcAft>
                <a:spcPts val="0"/>
              </a:spcAft>
              <a:buNone/>
            </a:pPr>
            <a:r>
              <a:t/>
            </a:r>
            <a:endParaRPr b="0" i="0" sz="3600" u="none" cap="none" strike="noStrike">
              <a:solidFill>
                <a:schemeClr val="dk1"/>
              </a:solidFill>
              <a:latin typeface="Arial"/>
              <a:ea typeface="Arial"/>
              <a:cs typeface="Arial"/>
              <a:sym typeface="Arial"/>
            </a:endParaRPr>
          </a:p>
          <a:p>
            <a:pPr indent="-457200" lvl="0" marL="457200" marR="0" rtl="0" algn="l">
              <a:spcBef>
                <a:spcPts val="600"/>
              </a:spcBef>
              <a:spcAft>
                <a:spcPts val="0"/>
              </a:spcAft>
              <a:buClr>
                <a:schemeClr val="dk1"/>
              </a:buClr>
              <a:buSzPts val="3200"/>
              <a:buFont typeface="Calibri"/>
              <a:buAutoNum type="arabicPeriod"/>
            </a:pPr>
            <a:r>
              <a:rPr b="0" i="0" lang="en-US" sz="3200" u="none" cap="none" strike="noStrike">
                <a:solidFill>
                  <a:schemeClr val="dk1"/>
                </a:solidFill>
                <a:latin typeface="Arial"/>
                <a:ea typeface="Arial"/>
                <a:cs typeface="Arial"/>
                <a:sym typeface="Arial"/>
              </a:rPr>
              <a:t>Is the goal clear and concise?</a:t>
            </a:r>
            <a:endParaRPr/>
          </a:p>
          <a:p>
            <a:pPr indent="-457200" lvl="0" marL="457200" marR="0" rtl="0" algn="l">
              <a:spcBef>
                <a:spcPts val="600"/>
              </a:spcBef>
              <a:spcAft>
                <a:spcPts val="0"/>
              </a:spcAft>
              <a:buClr>
                <a:schemeClr val="dk1"/>
              </a:buClr>
              <a:buSzPts val="3200"/>
              <a:buFont typeface="Calibri"/>
              <a:buAutoNum type="arabicPeriod"/>
            </a:pPr>
            <a:r>
              <a:rPr b="0" i="0" lang="en-US" sz="3200" u="none" cap="none" strike="noStrike">
                <a:solidFill>
                  <a:schemeClr val="dk1"/>
                </a:solidFill>
                <a:latin typeface="Arial"/>
                <a:ea typeface="Arial"/>
                <a:cs typeface="Arial"/>
                <a:sym typeface="Arial"/>
              </a:rPr>
              <a:t>If successful, what happens?</a:t>
            </a:r>
            <a:endParaRPr/>
          </a:p>
          <a:p>
            <a:pPr indent="-457200" lvl="0" marL="457200" marR="0" rtl="0" algn="l">
              <a:spcBef>
                <a:spcPts val="600"/>
              </a:spcBef>
              <a:spcAft>
                <a:spcPts val="0"/>
              </a:spcAft>
              <a:buClr>
                <a:schemeClr val="dk1"/>
              </a:buClr>
              <a:buSzPts val="3200"/>
              <a:buFont typeface="Calibri"/>
              <a:buAutoNum type="arabicPeriod"/>
            </a:pPr>
            <a:r>
              <a:rPr b="0" i="0" lang="en-US" sz="3200" u="none" cap="none" strike="noStrike">
                <a:solidFill>
                  <a:schemeClr val="dk1"/>
                </a:solidFill>
                <a:latin typeface="Arial"/>
                <a:ea typeface="Arial"/>
                <a:cs typeface="Arial"/>
                <a:sym typeface="Arial"/>
              </a:rPr>
              <a:t>What’s the nugget?  (Key technology)</a:t>
            </a:r>
            <a:endParaRPr/>
          </a:p>
          <a:p>
            <a:pPr indent="-457200" lvl="0" marL="457200" marR="0" rtl="0" algn="l">
              <a:spcBef>
                <a:spcPts val="600"/>
              </a:spcBef>
              <a:spcAft>
                <a:spcPts val="0"/>
              </a:spcAft>
              <a:buClr>
                <a:schemeClr val="dk1"/>
              </a:buClr>
              <a:buSzPts val="3200"/>
              <a:buFont typeface="Calibri"/>
              <a:buAutoNum type="arabicPeriod"/>
            </a:pPr>
            <a:r>
              <a:rPr b="0" i="0" lang="en-US" sz="3200" u="none" cap="none" strike="noStrike">
                <a:solidFill>
                  <a:schemeClr val="dk1"/>
                </a:solidFill>
                <a:latin typeface="Arial"/>
                <a:ea typeface="Arial"/>
                <a:cs typeface="Arial"/>
                <a:sym typeface="Arial"/>
              </a:rPr>
              <a:t>Go/no go ;Mid-term exam.</a:t>
            </a:r>
            <a:endParaRPr/>
          </a:p>
          <a:p>
            <a:pPr indent="-457200" lvl="0" marL="457200" marR="0" rtl="0" algn="l">
              <a:spcBef>
                <a:spcPts val="600"/>
              </a:spcBef>
              <a:spcAft>
                <a:spcPts val="0"/>
              </a:spcAft>
              <a:buClr>
                <a:schemeClr val="dk1"/>
              </a:buClr>
              <a:buSzPts val="3200"/>
              <a:buFont typeface="Calibri"/>
              <a:buAutoNum type="arabicPeriod"/>
            </a:pPr>
            <a:r>
              <a:rPr b="0" i="0" lang="en-US" sz="3200" u="none" cap="none" strike="noStrike">
                <a:solidFill>
                  <a:schemeClr val="dk1"/>
                </a:solidFill>
                <a:latin typeface="Arial"/>
                <a:ea typeface="Arial"/>
                <a:cs typeface="Arial"/>
                <a:sym typeface="Arial"/>
              </a:rPr>
              <a:t>What’s resource did you need?</a:t>
            </a:r>
            <a:endParaRPr/>
          </a:p>
          <a:p>
            <a:pPr indent="-457200" lvl="0" marL="457200" marR="0" rtl="0" algn="l">
              <a:spcBef>
                <a:spcPts val="600"/>
              </a:spcBef>
              <a:spcAft>
                <a:spcPts val="0"/>
              </a:spcAft>
              <a:buClr>
                <a:schemeClr val="dk1"/>
              </a:buClr>
              <a:buSzPts val="3200"/>
              <a:buFont typeface="Calibri"/>
              <a:buAutoNum type="arabicPeriod"/>
            </a:pPr>
            <a:r>
              <a:rPr b="0" i="0" lang="en-US" sz="3200" u="none" cap="none" strike="noStrike">
                <a:solidFill>
                  <a:schemeClr val="dk1"/>
                </a:solidFill>
                <a:latin typeface="Arial"/>
                <a:ea typeface="Arial"/>
                <a:cs typeface="Arial"/>
                <a:sym typeface="Arial"/>
              </a:rPr>
              <a:t>Don’t neglect failure.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 name="Google Shape;109;p3"/>
          <p:cNvSpPr/>
          <p:nvPr/>
        </p:nvSpPr>
        <p:spPr>
          <a:xfrm>
            <a:off x="762214" y="312362"/>
            <a:ext cx="10667571" cy="6545638"/>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i="0" lang="en-US" sz="2400" u="none" cap="none" strike="noStrike">
                <a:solidFill>
                  <a:srgbClr val="467ABA"/>
                </a:solidFill>
                <a:latin typeface="Arial"/>
                <a:ea typeface="Arial"/>
                <a:cs typeface="Arial"/>
                <a:sym typeface="Arial"/>
              </a:rPr>
              <a:t>Problems</a:t>
            </a:r>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2000" u="none" cap="none" strike="noStrike">
                <a:solidFill>
                  <a:srgbClr val="0C0C0C"/>
                </a:solidFill>
                <a:latin typeface="Arial"/>
                <a:ea typeface="Arial"/>
                <a:cs typeface="Arial"/>
                <a:sym typeface="Arial"/>
              </a:rPr>
              <a:t>What are the problems that you are trying to solve?</a:t>
            </a:r>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2000" u="none" cap="none" strike="noStrike">
                <a:solidFill>
                  <a:srgbClr val="0C0C0C"/>
                </a:solidFill>
                <a:latin typeface="Arial"/>
                <a:ea typeface="Arial"/>
                <a:cs typeface="Arial"/>
                <a:sym typeface="Arial"/>
              </a:rPr>
              <a:t>Why are the problems important?</a:t>
            </a:r>
            <a:endParaRPr/>
          </a:p>
          <a:p>
            <a:pPr indent="0" lvl="0" marL="0" marR="0" rtl="0" algn="just">
              <a:lnSpc>
                <a:spcPct val="120000"/>
              </a:lnSpc>
              <a:spcBef>
                <a:spcPts val="1200"/>
              </a:spcBef>
              <a:spcAft>
                <a:spcPts val="0"/>
              </a:spcAft>
              <a:buNone/>
            </a:pPr>
            <a:r>
              <a:rPr b="1" i="0" lang="en-US" sz="2400" u="none" cap="none" strike="noStrike">
                <a:solidFill>
                  <a:srgbClr val="467ABA"/>
                </a:solidFill>
                <a:latin typeface="Arial"/>
                <a:ea typeface="Arial"/>
                <a:cs typeface="Arial"/>
                <a:sym typeface="Arial"/>
              </a:rPr>
              <a:t>Challenges</a:t>
            </a:r>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2000" u="none" cap="none" strike="noStrike">
                <a:solidFill>
                  <a:srgbClr val="0C0C0C"/>
                </a:solidFill>
                <a:latin typeface="Arial"/>
                <a:ea typeface="Arial"/>
                <a:cs typeface="Arial"/>
                <a:sym typeface="Arial"/>
              </a:rPr>
              <a:t>What are the limitation of current approaches? </a:t>
            </a:r>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2000" u="none" cap="none" strike="noStrike">
                <a:solidFill>
                  <a:srgbClr val="0C0C0C"/>
                </a:solidFill>
                <a:latin typeface="Arial"/>
                <a:ea typeface="Arial"/>
                <a:cs typeface="Arial"/>
                <a:sym typeface="Arial"/>
              </a:rPr>
              <a:t>What are the differences between these prior approaches and your proposed?</a:t>
            </a:r>
            <a:endParaRPr/>
          </a:p>
          <a:p>
            <a:pPr indent="0" lvl="0" marL="0" marR="0" rtl="0" algn="just">
              <a:lnSpc>
                <a:spcPct val="120000"/>
              </a:lnSpc>
              <a:spcBef>
                <a:spcPts val="1200"/>
              </a:spcBef>
              <a:spcAft>
                <a:spcPts val="0"/>
              </a:spcAft>
              <a:buNone/>
            </a:pPr>
            <a:r>
              <a:rPr b="1" i="0" lang="en-US" sz="2400" u="none" cap="none" strike="noStrike">
                <a:solidFill>
                  <a:srgbClr val="467ABA"/>
                </a:solidFill>
                <a:latin typeface="Arial"/>
                <a:ea typeface="Arial"/>
                <a:cs typeface="Arial"/>
                <a:sym typeface="Arial"/>
              </a:rPr>
              <a:t>Goal</a:t>
            </a:r>
            <a:endParaRPr b="1" i="0" sz="2000" u="none" cap="none" strike="noStrike">
              <a:solidFill>
                <a:srgbClr val="467ABA"/>
              </a:solidFill>
              <a:latin typeface="Arial"/>
              <a:ea typeface="Arial"/>
              <a:cs typeface="Arial"/>
              <a:sym typeface="Arial"/>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2000" u="none" cap="none" strike="noStrike">
                <a:solidFill>
                  <a:srgbClr val="0C0C0C"/>
                </a:solidFill>
                <a:latin typeface="Arial"/>
                <a:ea typeface="Arial"/>
                <a:cs typeface="Arial"/>
                <a:sym typeface="Arial"/>
              </a:rPr>
              <a:t>What is your key concept and its unique and novelty?</a:t>
            </a:r>
            <a:endParaRPr/>
          </a:p>
          <a:p>
            <a:pPr indent="-285750" lvl="0" marL="285750" marR="0" rtl="0" algn="just">
              <a:lnSpc>
                <a:spcPct val="120000"/>
              </a:lnSpc>
              <a:spcBef>
                <a:spcPts val="1200"/>
              </a:spcBef>
              <a:spcAft>
                <a:spcPts val="0"/>
              </a:spcAft>
              <a:buClr>
                <a:srgbClr val="0C0C0C"/>
              </a:buClr>
              <a:buSzPts val="2000"/>
              <a:buFont typeface="Arial"/>
              <a:buChar char="•"/>
            </a:pPr>
            <a:r>
              <a:rPr b="0" i="0" lang="en-US" sz="2000" u="none" cap="none" strike="noStrike">
                <a:solidFill>
                  <a:srgbClr val="0C0C0C"/>
                </a:solidFill>
                <a:latin typeface="Arial"/>
                <a:ea typeface="Arial"/>
                <a:cs typeface="Arial"/>
                <a:sym typeface="Arial"/>
              </a:rPr>
              <a:t>What are the expected advantages?</a:t>
            </a:r>
            <a:endParaRPr/>
          </a:p>
          <a:p>
            <a:pPr indent="-158750" lvl="0" marL="285750" marR="0" rtl="0" algn="just">
              <a:lnSpc>
                <a:spcPct val="120000"/>
              </a:lnSpc>
              <a:spcBef>
                <a:spcPts val="1200"/>
              </a:spcBef>
              <a:spcAft>
                <a:spcPts val="0"/>
              </a:spcAft>
              <a:buClr>
                <a:schemeClr val="dk1"/>
              </a:buClr>
              <a:buSzPts val="2000"/>
              <a:buFont typeface="Arial"/>
              <a:buNone/>
            </a:pPr>
            <a:r>
              <a:t/>
            </a:r>
            <a:endParaRPr b="0" i="0" sz="2000" u="none" cap="none" strike="noStrike">
              <a:solidFill>
                <a:srgbClr val="0C0C0C"/>
              </a:solidFill>
              <a:latin typeface="Arial"/>
              <a:ea typeface="Arial"/>
              <a:cs typeface="Arial"/>
              <a:sym typeface="Arial"/>
            </a:endParaRPr>
          </a:p>
          <a:p>
            <a:pPr indent="0" lvl="0" marL="0" marR="0" rtl="0" algn="just">
              <a:lnSpc>
                <a:spcPct val="120000"/>
              </a:lnSpc>
              <a:spcBef>
                <a:spcPts val="1200"/>
              </a:spcBef>
              <a:spcAft>
                <a:spcPts val="0"/>
              </a:spcAft>
              <a:buNone/>
            </a:pPr>
            <a:r>
              <a:rPr b="0" i="0" lang="en-US" sz="2400" u="none" cap="none" strike="noStrike">
                <a:solidFill>
                  <a:srgbClr val="FF0000"/>
                </a:solidFill>
                <a:latin typeface="Arial"/>
                <a:ea typeface="Arial"/>
                <a:cs typeface="Arial"/>
                <a:sym typeface="Arial"/>
              </a:rPr>
              <a:t>Oral : 20 mins per team (15 mins for Presentation, and 5 mins for Q/A)</a:t>
            </a:r>
            <a:endParaRPr/>
          </a:p>
          <a:p>
            <a:pPr indent="0" lvl="0" marL="0" marR="0" rtl="0" algn="just">
              <a:lnSpc>
                <a:spcPct val="120000"/>
              </a:lnSpc>
              <a:spcBef>
                <a:spcPts val="600"/>
              </a:spcBef>
              <a:spcAft>
                <a:spcPts val="0"/>
              </a:spcAft>
              <a:buNone/>
            </a:pPr>
            <a:r>
              <a:rPr b="0" i="0" lang="en-US" sz="2400" u="none" cap="none" strike="noStrike">
                <a:solidFill>
                  <a:srgbClr val="FF0000"/>
                </a:solidFill>
                <a:latin typeface="Arial"/>
                <a:ea typeface="Arial"/>
                <a:cs typeface="Arial"/>
                <a:sym typeface="Arial"/>
              </a:rPr>
              <a:t>In English is better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nvSpPr>
        <p:spPr>
          <a:xfrm>
            <a:off x="720000" y="431335"/>
            <a:ext cx="1064602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400" u="none" cap="none" strike="noStrike">
                <a:solidFill>
                  <a:srgbClr val="1E4E79"/>
                </a:solidFill>
                <a:latin typeface="Twentieth Century"/>
                <a:ea typeface="Twentieth Century"/>
                <a:cs typeface="Twentieth Century"/>
                <a:sym typeface="Twentieth Century"/>
              </a:rPr>
              <a:t>Background</a:t>
            </a:r>
            <a:endParaRPr sz="4400">
              <a:solidFill>
                <a:srgbClr val="1E4E79"/>
              </a:solidFill>
              <a:latin typeface="Twentieth Century"/>
              <a:ea typeface="Twentieth Century"/>
              <a:cs typeface="Twentieth Century"/>
              <a:sym typeface="Twentieth Century"/>
            </a:endParaRPr>
          </a:p>
        </p:txBody>
      </p:sp>
      <p:pic>
        <p:nvPicPr>
          <p:cNvPr id="115" name="Google Shape;115;p4"/>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116" name="Google Shape;116;p4"/>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sp>
        <p:nvSpPr>
          <p:cNvPr id="117" name="Google Shape;11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for post" id="118" name="Google Shape;118;p4"/>
          <p:cNvPicPr preferRelativeResize="0"/>
          <p:nvPr/>
        </p:nvPicPr>
        <p:blipFill>
          <a:blip r:embed="rId5">
            <a:alphaModFix/>
          </a:blip>
          <a:stretch>
            <a:fillRect/>
          </a:stretch>
        </p:blipFill>
        <p:spPr>
          <a:xfrm>
            <a:off x="6398575" y="770974"/>
            <a:ext cx="5531725" cy="5445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5"/>
          <p:cNvSpPr txBox="1"/>
          <p:nvPr/>
        </p:nvSpPr>
        <p:spPr>
          <a:xfrm>
            <a:off x="720000" y="431335"/>
            <a:ext cx="1064602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400" u="none" cap="none" strike="noStrike">
                <a:solidFill>
                  <a:srgbClr val="1E4E79"/>
                </a:solidFill>
                <a:latin typeface="Twentieth Century"/>
                <a:ea typeface="Twentieth Century"/>
                <a:cs typeface="Twentieth Century"/>
                <a:sym typeface="Twentieth Century"/>
              </a:rPr>
              <a:t>Problem</a:t>
            </a:r>
            <a:endParaRPr sz="4400">
              <a:solidFill>
                <a:srgbClr val="1E4E79"/>
              </a:solidFill>
              <a:latin typeface="Twentieth Century"/>
              <a:ea typeface="Twentieth Century"/>
              <a:cs typeface="Twentieth Century"/>
              <a:sym typeface="Twentieth Century"/>
            </a:endParaRPr>
          </a:p>
        </p:txBody>
      </p:sp>
      <p:pic>
        <p:nvPicPr>
          <p:cNvPr id="124" name="Google Shape;124;p5"/>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125" name="Google Shape;125;p5"/>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sp>
        <p:nvSpPr>
          <p:cNvPr id="126" name="Google Shape;12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 name="Google Shape;127;p5"/>
          <p:cNvSpPr txBox="1"/>
          <p:nvPr/>
        </p:nvSpPr>
        <p:spPr>
          <a:xfrm>
            <a:off x="720000" y="1526119"/>
            <a:ext cx="6096000" cy="332379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5000"/>
              </a:lnSpc>
              <a:spcBef>
                <a:spcPts val="0"/>
              </a:spcBef>
              <a:spcAft>
                <a:spcPts val="0"/>
              </a:spcAft>
              <a:buClr>
                <a:srgbClr val="000000"/>
              </a:buClr>
              <a:buSzPts val="2400"/>
              <a:buFont typeface="Calibri"/>
              <a:buAutoNum type="arabicPeriod"/>
            </a:pPr>
            <a:r>
              <a:rPr lang="en-US" sz="2400">
                <a:solidFill>
                  <a:srgbClr val="000000"/>
                </a:solidFill>
                <a:latin typeface="Times New Roman"/>
                <a:ea typeface="Times New Roman"/>
                <a:cs typeface="Times New Roman"/>
                <a:sym typeface="Times New Roman"/>
              </a:rPr>
              <a:t>What is the new state of the art computer vision’s network need to be chosen and suitable for signal classification?</a:t>
            </a:r>
            <a:endParaRPr sz="1800">
              <a:solidFill>
                <a:srgbClr val="000000"/>
              </a:solidFill>
              <a:latin typeface="Times New Roman"/>
              <a:ea typeface="Times New Roman"/>
              <a:cs typeface="Times New Roman"/>
              <a:sym typeface="Times New Roman"/>
            </a:endParaRPr>
          </a:p>
          <a:p>
            <a:pPr indent="-342900" lvl="0" marL="342900" marR="0" rtl="0" algn="just">
              <a:lnSpc>
                <a:spcPct val="105000"/>
              </a:lnSpc>
              <a:spcBef>
                <a:spcPts val="600"/>
              </a:spcBef>
              <a:spcAft>
                <a:spcPts val="0"/>
              </a:spcAft>
              <a:buClr>
                <a:srgbClr val="000000"/>
              </a:buClr>
              <a:buSzPts val="2400"/>
              <a:buFont typeface="Calibri"/>
              <a:buAutoNum type="arabicPeriod"/>
            </a:pPr>
            <a:r>
              <a:rPr lang="en-US" sz="2400">
                <a:solidFill>
                  <a:srgbClr val="000000"/>
                </a:solidFill>
                <a:latin typeface="Times New Roman"/>
                <a:ea typeface="Times New Roman"/>
                <a:cs typeface="Times New Roman"/>
                <a:sym typeface="Times New Roman"/>
              </a:rPr>
              <a:t>How we process the dataset to classify the signal using the new state of the art computer vision network?</a:t>
            </a:r>
            <a:endParaRPr sz="1800">
              <a:solidFill>
                <a:srgbClr val="000000"/>
              </a:solidFill>
              <a:latin typeface="Times New Roman"/>
              <a:ea typeface="Times New Roman"/>
              <a:cs typeface="Times New Roman"/>
              <a:sym typeface="Times New Roman"/>
            </a:endParaRPr>
          </a:p>
          <a:p>
            <a:pPr indent="-342900" lvl="0" marL="342900" marR="0" rtl="0" algn="just">
              <a:lnSpc>
                <a:spcPct val="105000"/>
              </a:lnSpc>
              <a:spcBef>
                <a:spcPts val="600"/>
              </a:spcBef>
              <a:spcAft>
                <a:spcPts val="0"/>
              </a:spcAft>
              <a:buClr>
                <a:srgbClr val="000000"/>
              </a:buClr>
              <a:buSzPts val="2400"/>
              <a:buFont typeface="Calibri"/>
              <a:buAutoNum type="arabicPeriod"/>
            </a:pPr>
            <a:r>
              <a:rPr lang="en-US" sz="2400">
                <a:solidFill>
                  <a:srgbClr val="000000"/>
                </a:solidFill>
                <a:latin typeface="Times New Roman"/>
                <a:ea typeface="Times New Roman"/>
                <a:cs typeface="Times New Roman"/>
                <a:sym typeface="Times New Roman"/>
              </a:rPr>
              <a:t>How we could do a benchmark comparison with the previous state of the art method?</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nvSpPr>
        <p:spPr>
          <a:xfrm>
            <a:off x="720000" y="431335"/>
            <a:ext cx="1316386"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E4E79"/>
                </a:solidFill>
                <a:latin typeface="Twentieth Century"/>
                <a:ea typeface="Twentieth Century"/>
                <a:cs typeface="Twentieth Century"/>
                <a:sym typeface="Twentieth Century"/>
              </a:rPr>
              <a:t>Goal</a:t>
            </a:r>
            <a:endParaRPr i="0" sz="4400" u="none" cap="none" strike="noStrike">
              <a:solidFill>
                <a:srgbClr val="1E4E79"/>
              </a:solidFill>
              <a:latin typeface="Twentieth Century"/>
              <a:ea typeface="Twentieth Century"/>
              <a:cs typeface="Twentieth Century"/>
              <a:sym typeface="Twentieth Century"/>
            </a:endParaRPr>
          </a:p>
        </p:txBody>
      </p:sp>
      <p:sp>
        <p:nvSpPr>
          <p:cNvPr id="134" name="Google Shape;13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5" name="Google Shape;135;p6"/>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sp>
        <p:nvSpPr>
          <p:cNvPr id="137" name="Google Shape;137;p6"/>
          <p:cNvSpPr txBox="1"/>
          <p:nvPr/>
        </p:nvSpPr>
        <p:spPr>
          <a:xfrm>
            <a:off x="720000" y="1805574"/>
            <a:ext cx="5689509" cy="4022448"/>
          </a:xfrm>
          <a:prstGeom prst="rect">
            <a:avLst/>
          </a:prstGeom>
          <a:noFill/>
          <a:ln>
            <a:noFill/>
          </a:ln>
        </p:spPr>
        <p:txBody>
          <a:bodyPr anchorCtr="0" anchor="t" bIns="45700" lIns="91425" spcFirstLastPara="1" rIns="91425" wrap="square" tIns="45700">
            <a:spAutoFit/>
          </a:bodyPr>
          <a:lstStyle/>
          <a:p>
            <a:pPr indent="-171450" lvl="3" marL="171450" marR="0" rtl="0" algn="just">
              <a:lnSpc>
                <a:spcPct val="105000"/>
              </a:lnSpc>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Our target is to get higher accuracy in lower SNR value. It will indicate that our model is robust under the noisy signal modulation. </a:t>
            </a:r>
            <a:endParaRPr b="0" i="0" sz="1800" u="none" cap="none" strike="noStrike">
              <a:solidFill>
                <a:srgbClr val="000000"/>
              </a:solidFill>
              <a:latin typeface="Times New Roman"/>
              <a:ea typeface="Times New Roman"/>
              <a:cs typeface="Times New Roman"/>
              <a:sym typeface="Times New Roman"/>
            </a:endParaRPr>
          </a:p>
          <a:p>
            <a:pPr indent="-171450" lvl="0" marL="171450" marR="0" rtl="0" algn="just">
              <a:lnSpc>
                <a:spcPct val="105000"/>
              </a:lnSpc>
              <a:spcBef>
                <a:spcPts val="60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We will design a new deep learning architecture and try to get the comparable results in terms of accuracy, model efficiency, training time, and testing time (inference time) with state of the art or even better.</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nvSpPr>
        <p:spPr>
          <a:xfrm>
            <a:off x="720000" y="431335"/>
            <a:ext cx="1064602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400" u="none" cap="none" strike="noStrike">
                <a:solidFill>
                  <a:srgbClr val="1E4E79"/>
                </a:solidFill>
                <a:latin typeface="Twentieth Century"/>
                <a:ea typeface="Twentieth Century"/>
                <a:cs typeface="Twentieth Century"/>
                <a:sym typeface="Twentieth Century"/>
              </a:rPr>
              <a:t>Challenges</a:t>
            </a:r>
            <a:endParaRPr sz="4400">
              <a:solidFill>
                <a:srgbClr val="1E4E79"/>
              </a:solidFill>
              <a:latin typeface="Twentieth Century"/>
              <a:ea typeface="Twentieth Century"/>
              <a:cs typeface="Twentieth Century"/>
              <a:sym typeface="Twentieth Century"/>
            </a:endParaRPr>
          </a:p>
        </p:txBody>
      </p:sp>
      <p:pic>
        <p:nvPicPr>
          <p:cNvPr id="143" name="Google Shape;143;p7"/>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144" name="Google Shape;144;p7"/>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sp>
        <p:nvSpPr>
          <p:cNvPr id="145" name="Google Shape;14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for post" id="146" name="Google Shape;146;p7"/>
          <p:cNvPicPr preferRelativeResize="0"/>
          <p:nvPr/>
        </p:nvPicPr>
        <p:blipFill rotWithShape="1">
          <a:blip r:embed="rId5">
            <a:alphaModFix/>
          </a:blip>
          <a:srcRect b="0" l="0" r="0" t="0"/>
          <a:stretch/>
        </p:blipFill>
        <p:spPr>
          <a:xfrm>
            <a:off x="6020874" y="1526119"/>
            <a:ext cx="5923069" cy="3941233"/>
          </a:xfrm>
          <a:prstGeom prst="rect">
            <a:avLst/>
          </a:prstGeom>
          <a:noFill/>
          <a:ln>
            <a:noFill/>
          </a:ln>
        </p:spPr>
      </p:pic>
      <p:sp>
        <p:nvSpPr>
          <p:cNvPr id="147" name="Google Shape;147;p7"/>
          <p:cNvSpPr txBox="1"/>
          <p:nvPr/>
        </p:nvSpPr>
        <p:spPr>
          <a:xfrm>
            <a:off x="556612" y="1606238"/>
            <a:ext cx="5486400" cy="407034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0000"/>
              </a:buClr>
              <a:buSzPts val="1800"/>
              <a:buFont typeface="Calibri"/>
              <a:buAutoNum type="arabicPeriod"/>
            </a:pPr>
            <a:r>
              <a:rPr lang="en-US" sz="1800">
                <a:solidFill>
                  <a:srgbClr val="000000"/>
                </a:solidFill>
                <a:latin typeface="Times New Roman"/>
                <a:ea typeface="Times New Roman"/>
                <a:cs typeface="Times New Roman"/>
                <a:sym typeface="Times New Roman"/>
              </a:rPr>
              <a:t>In reality, the signal is always not ideal and combined with unwanted signal that is considered as noise. In the image above, we can see how drastically noise can affect our ability to recognize a signal.</a:t>
            </a:r>
            <a:endParaRPr sz="1400">
              <a:solidFill>
                <a:srgbClr val="000000"/>
              </a:solidFill>
              <a:latin typeface="Times New Roman"/>
              <a:ea typeface="Times New Roman"/>
              <a:cs typeface="Times New Roman"/>
              <a:sym typeface="Times New Roman"/>
            </a:endParaRPr>
          </a:p>
          <a:p>
            <a:pPr indent="-342900" lvl="0" marL="342900" marR="0" rtl="0" algn="just">
              <a:spcBef>
                <a:spcPts val="1700"/>
              </a:spcBef>
              <a:spcAft>
                <a:spcPts val="0"/>
              </a:spcAft>
              <a:buClr>
                <a:srgbClr val="000000"/>
              </a:buClr>
              <a:buSzPts val="1800"/>
              <a:buFont typeface="Calibri"/>
              <a:buAutoNum type="arabicPeriod"/>
            </a:pPr>
            <a:r>
              <a:rPr lang="en-US" sz="1800">
                <a:solidFill>
                  <a:srgbClr val="000000"/>
                </a:solidFill>
                <a:latin typeface="Times New Roman"/>
                <a:ea typeface="Times New Roman"/>
                <a:cs typeface="Times New Roman"/>
                <a:sym typeface="Times New Roman"/>
              </a:rPr>
              <a:t>A clean signal will have a high SNR and a noisy signal will have a low SNR. We should be able to classify signals both in low SNR and high SNR. </a:t>
            </a:r>
            <a:endParaRPr sz="1400">
              <a:solidFill>
                <a:srgbClr val="000000"/>
              </a:solidFill>
              <a:latin typeface="Times New Roman"/>
              <a:ea typeface="Times New Roman"/>
              <a:cs typeface="Times New Roman"/>
              <a:sym typeface="Times New Roman"/>
            </a:endParaRPr>
          </a:p>
          <a:p>
            <a:pPr indent="-342900" lvl="0" marL="342900" marR="0" rtl="0" algn="just">
              <a:spcBef>
                <a:spcPts val="1700"/>
              </a:spcBef>
              <a:spcAft>
                <a:spcPts val="0"/>
              </a:spcAft>
              <a:buClr>
                <a:srgbClr val="000000"/>
              </a:buClr>
              <a:buSzPts val="1800"/>
              <a:buFont typeface="Calibri"/>
              <a:buAutoNum type="arabicPeriod"/>
            </a:pPr>
            <a:r>
              <a:rPr lang="en-US" sz="1800">
                <a:solidFill>
                  <a:srgbClr val="000000"/>
                </a:solidFill>
                <a:latin typeface="Times New Roman"/>
                <a:ea typeface="Times New Roman"/>
                <a:cs typeface="Times New Roman"/>
                <a:sym typeface="Times New Roman"/>
              </a:rPr>
              <a:t>The classification task will be using the signal under AWGN conditions and Impairments.</a:t>
            </a:r>
            <a:endParaRPr sz="1400">
              <a:solidFill>
                <a:srgbClr val="000000"/>
              </a:solidFill>
              <a:latin typeface="Times New Roman"/>
              <a:ea typeface="Times New Roman"/>
              <a:cs typeface="Times New Roman"/>
              <a:sym typeface="Times New Roman"/>
            </a:endParaRPr>
          </a:p>
          <a:p>
            <a:pPr indent="-342900" lvl="0" marL="342900" marR="0" rtl="0" algn="just">
              <a:spcBef>
                <a:spcPts val="1700"/>
              </a:spcBef>
              <a:spcAft>
                <a:spcPts val="0"/>
              </a:spcAft>
              <a:buClr>
                <a:schemeClr val="dk1"/>
              </a:buClr>
              <a:buSzPts val="1800"/>
              <a:buFont typeface="Calibri"/>
              <a:buAutoNum type="arabicPeriod"/>
            </a:pPr>
            <a:r>
              <a:rPr lang="en-US" sz="1800">
                <a:solidFill>
                  <a:schemeClr val="dk1"/>
                </a:solidFill>
                <a:latin typeface="Times New Roman"/>
                <a:ea typeface="Times New Roman"/>
                <a:cs typeface="Times New Roman"/>
                <a:sym typeface="Times New Roman"/>
              </a:rPr>
              <a:t>We use the DeepSig Radio Signal Dataset, this dataset is pretty large (18GB). The state-of-the-art model need around 15 hours to train</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nvSpPr>
        <p:spPr>
          <a:xfrm>
            <a:off x="720000" y="431335"/>
            <a:ext cx="377366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E4E79"/>
                </a:solidFill>
                <a:latin typeface="Twentieth Century"/>
                <a:ea typeface="Twentieth Century"/>
                <a:cs typeface="Twentieth Century"/>
                <a:sym typeface="Twentieth Century"/>
              </a:rPr>
              <a:t>Key References</a:t>
            </a:r>
            <a:endParaRPr i="0" sz="4400" u="none" cap="none" strike="noStrike">
              <a:solidFill>
                <a:srgbClr val="1E4E79"/>
              </a:solidFill>
              <a:latin typeface="Twentieth Century"/>
              <a:ea typeface="Twentieth Century"/>
              <a:cs typeface="Twentieth Century"/>
              <a:sym typeface="Twentieth Century"/>
            </a:endParaRPr>
          </a:p>
        </p:txBody>
      </p:sp>
      <p:sp>
        <p:nvSpPr>
          <p:cNvPr id="154" name="Google Shape;15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5" name="Google Shape;155;p8"/>
          <p:cNvPicPr preferRelativeResize="0"/>
          <p:nvPr/>
        </p:nvPicPr>
        <p:blipFill rotWithShape="1">
          <a:blip r:embed="rId3">
            <a:alphaModFix/>
          </a:blip>
          <a:srcRect b="0" l="0" r="0" t="0"/>
          <a:stretch/>
        </p:blipFill>
        <p:spPr>
          <a:xfrm>
            <a:off x="11695886" y="102405"/>
            <a:ext cx="496114" cy="414331"/>
          </a:xfrm>
          <a:prstGeom prst="rect">
            <a:avLst/>
          </a:prstGeom>
          <a:noFill/>
          <a:ln>
            <a:noFill/>
          </a:ln>
        </p:spPr>
      </p:pic>
      <p:pic>
        <p:nvPicPr>
          <p:cNvPr id="156" name="Google Shape;156;p8"/>
          <p:cNvPicPr preferRelativeResize="0"/>
          <p:nvPr/>
        </p:nvPicPr>
        <p:blipFill rotWithShape="1">
          <a:blip r:embed="rId4">
            <a:alphaModFix/>
          </a:blip>
          <a:srcRect b="0" l="0" r="0" t="0"/>
          <a:stretch/>
        </p:blipFill>
        <p:spPr>
          <a:xfrm>
            <a:off x="10305990" y="105992"/>
            <a:ext cx="1233879" cy="439008"/>
          </a:xfrm>
          <a:prstGeom prst="rect">
            <a:avLst/>
          </a:prstGeom>
          <a:noFill/>
          <a:ln>
            <a:noFill/>
          </a:ln>
        </p:spPr>
      </p:pic>
      <p:sp>
        <p:nvSpPr>
          <p:cNvPr id="157" name="Google Shape;157;p8"/>
          <p:cNvSpPr/>
          <p:nvPr/>
        </p:nvSpPr>
        <p:spPr>
          <a:xfrm>
            <a:off x="1028315" y="1302962"/>
            <a:ext cx="10667571" cy="494751"/>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t/>
            </a:r>
            <a:endParaRPr sz="2400">
              <a:solidFill>
                <a:srgbClr val="FF0000"/>
              </a:solidFill>
              <a:latin typeface="Arial"/>
              <a:ea typeface="Arial"/>
              <a:cs typeface="Arial"/>
              <a:sym typeface="Arial"/>
            </a:endParaRPr>
          </a:p>
        </p:txBody>
      </p:sp>
      <p:sp>
        <p:nvSpPr>
          <p:cNvPr id="158" name="Google Shape;158;p8"/>
          <p:cNvSpPr txBox="1"/>
          <p:nvPr/>
        </p:nvSpPr>
        <p:spPr>
          <a:xfrm>
            <a:off x="601133" y="1490627"/>
            <a:ext cx="10938735" cy="2186624"/>
          </a:xfrm>
          <a:prstGeom prst="rect">
            <a:avLst/>
          </a:prstGeom>
          <a:noFill/>
          <a:ln>
            <a:noFill/>
          </a:ln>
        </p:spPr>
        <p:txBody>
          <a:bodyPr anchorCtr="0" anchor="t" bIns="45700" lIns="91425" spcFirstLastPara="1" rIns="91425" wrap="square" tIns="45700">
            <a:spAutoFit/>
          </a:bodyPr>
          <a:lstStyle/>
          <a:p>
            <a:pPr indent="-323850" lvl="0" marL="609600" marR="0" rtl="0" algn="just">
              <a:lnSpc>
                <a:spcPct val="105000"/>
              </a:lnSpc>
              <a:spcBef>
                <a:spcPts val="0"/>
              </a:spcBef>
              <a:spcAft>
                <a:spcPts val="0"/>
              </a:spcAft>
              <a:buNone/>
            </a:pPr>
            <a:r>
              <a:rPr lang="en-US" sz="1800">
                <a:solidFill>
                  <a:srgbClr val="333333"/>
                </a:solidFill>
                <a:latin typeface="Arial"/>
                <a:ea typeface="Arial"/>
                <a:cs typeface="Arial"/>
                <a:sym typeface="Arial"/>
              </a:rPr>
              <a:t>T. J. O’Shea, T. Roy and T. C. Clancy, "Over-the-Air Deep Learning Based Radio Signal Classification," in </a:t>
            </a:r>
            <a:r>
              <a:rPr i="1" lang="en-US" sz="1800">
                <a:solidFill>
                  <a:srgbClr val="000000"/>
                </a:solidFill>
                <a:latin typeface="Arial"/>
                <a:ea typeface="Arial"/>
                <a:cs typeface="Arial"/>
                <a:sym typeface="Arial"/>
              </a:rPr>
              <a:t>IEEE Journal of Selected Topics in Signal Processing</a:t>
            </a:r>
            <a:r>
              <a:rPr lang="en-US" sz="1800">
                <a:solidFill>
                  <a:srgbClr val="000000"/>
                </a:solidFill>
                <a:latin typeface="Times New Roman"/>
                <a:ea typeface="Times New Roman"/>
                <a:cs typeface="Times New Roman"/>
                <a:sym typeface="Times New Roman"/>
              </a:rPr>
              <a:t>, vol. 12, no. 1, pp. 168-179, Feb. 2018, doi: 10.1109/JSTSP.2018.2797022.</a:t>
            </a:r>
            <a:endParaRPr/>
          </a:p>
          <a:p>
            <a:pPr indent="-323850" lvl="0" marL="609600" marR="0" rtl="0" algn="just">
              <a:lnSpc>
                <a:spcPct val="105000"/>
              </a:lnSpc>
              <a:spcBef>
                <a:spcPts val="600"/>
              </a:spcBef>
              <a:spcAft>
                <a:spcPts val="0"/>
              </a:spcAft>
              <a:buNone/>
            </a:pPr>
            <a:r>
              <a:rPr lang="en-US" sz="1800">
                <a:solidFill>
                  <a:srgbClr val="333333"/>
                </a:solidFill>
                <a:latin typeface="Arial"/>
                <a:ea typeface="Arial"/>
                <a:cs typeface="Arial"/>
                <a:sym typeface="Arial"/>
              </a:rPr>
              <a:t>A. J. Uppal, M. Hegarty, W. Haftel, P. A. Sallee, H. Brown Cribbs and H. H. Huang, "High-Performance Deep Learning Classification for Radio Signals," </a:t>
            </a:r>
            <a:r>
              <a:rPr i="1" lang="en-US" sz="1800">
                <a:solidFill>
                  <a:srgbClr val="000000"/>
                </a:solidFill>
                <a:latin typeface="Arial"/>
                <a:ea typeface="Arial"/>
                <a:cs typeface="Arial"/>
                <a:sym typeface="Arial"/>
              </a:rPr>
              <a:t>2019 53rd Asilomar Conference on Signals, Systems, and Computers</a:t>
            </a:r>
            <a:r>
              <a:rPr lang="en-US" sz="1800">
                <a:solidFill>
                  <a:srgbClr val="000000"/>
                </a:solidFill>
                <a:latin typeface="Times New Roman"/>
                <a:ea typeface="Times New Roman"/>
                <a:cs typeface="Times New Roman"/>
                <a:sym typeface="Times New Roman"/>
              </a:rPr>
              <a:t>, Pacific Grove, CA, USA, 2019, pp. 1026-1029, doi: 10.1109/IEEECONF44664.2019.9048897.</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2018-12-03T01:16:24Z</dcterms:created>
  <dc:creator>Osamah Ibrahiem</dc:creator>
</cp:coreProperties>
</file>